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66" r:id="rId3"/>
    <p:sldId id="267" r:id="rId4"/>
    <p:sldId id="268" r:id="rId5"/>
  </p:sldIdLst>
  <p:sldSz cx="10693400" cy="7556500"/>
  <p:notesSz cx="10164763" cy="70342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440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04832" cy="353189"/>
          </a:xfrm>
          <a:prstGeom prst="rect">
            <a:avLst/>
          </a:prstGeom>
        </p:spPr>
        <p:txBody>
          <a:bodyPr vert="horz" lIns="86173" tIns="43087" rIns="86173" bIns="43087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58423" y="0"/>
            <a:ext cx="4403322" cy="353189"/>
          </a:xfrm>
          <a:prstGeom prst="rect">
            <a:avLst/>
          </a:prstGeom>
        </p:spPr>
        <p:txBody>
          <a:bodyPr vert="horz" lIns="86173" tIns="43087" rIns="86173" bIns="43087" rtlCol="0"/>
          <a:lstStyle>
            <a:lvl1pPr algn="r">
              <a:defRPr sz="1100"/>
            </a:lvl1pPr>
          </a:lstStyle>
          <a:p>
            <a:fld id="{43153C49-E0F8-4AFD-AE45-09BDB10BB642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02013" y="879475"/>
            <a:ext cx="3360737" cy="2374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173" tIns="43087" rIns="86173" bIns="4308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17080" y="3385585"/>
            <a:ext cx="8130603" cy="2769352"/>
          </a:xfrm>
          <a:prstGeom prst="rect">
            <a:avLst/>
          </a:prstGeom>
        </p:spPr>
        <p:txBody>
          <a:bodyPr vert="horz" lIns="86173" tIns="43087" rIns="86173" bIns="4308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681025"/>
            <a:ext cx="4404832" cy="353188"/>
          </a:xfrm>
          <a:prstGeom prst="rect">
            <a:avLst/>
          </a:prstGeom>
        </p:spPr>
        <p:txBody>
          <a:bodyPr vert="horz" lIns="86173" tIns="43087" rIns="86173" bIns="43087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58423" y="6681025"/>
            <a:ext cx="4403322" cy="353188"/>
          </a:xfrm>
          <a:prstGeom prst="rect">
            <a:avLst/>
          </a:prstGeom>
        </p:spPr>
        <p:txBody>
          <a:bodyPr vert="horz" lIns="86173" tIns="43087" rIns="86173" bIns="43087" rtlCol="0" anchor="b"/>
          <a:lstStyle>
            <a:lvl1pPr algn="r">
              <a:defRPr sz="1100"/>
            </a:lvl1pPr>
          </a:lstStyle>
          <a:p>
            <a:fld id="{43CD78F6-345F-4583-92B5-5BB812F173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1977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bg1"/>
                </a:solidFill>
                <a:latin typeface="ＭＳ ゴシック"/>
                <a:cs typeface="ＭＳ 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3153B-8CE9-4B00-972B-A5075D416D34}" type="datetime1">
              <a:rPr lang="en-US" altLang="ja-JP" smtClean="0"/>
              <a:t>2/13/2026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53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ＭＳ ゴシック"/>
                <a:cs typeface="ＭＳ 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D7F4-6343-439A-9DB9-5D4C6737DFC3}" type="datetime1">
              <a:rPr lang="en-US" altLang="ja-JP" smtClean="0"/>
              <a:t>2/13/2026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53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ＭＳ ゴシック"/>
                <a:cs typeface="ＭＳ 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26E45-F9DF-4373-8599-637B1BD6CDEE}" type="datetime1">
              <a:rPr lang="en-US" altLang="ja-JP" smtClean="0"/>
              <a:t>2/13/2026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53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ＭＳ ゴシック"/>
                <a:cs typeface="ＭＳ 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2A2CD-8C12-488B-A62F-A4A342756B86}" type="datetime1">
              <a:rPr lang="en-US" altLang="ja-JP" smtClean="0"/>
              <a:t>2/13/2026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53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AD359-0ABB-4D7A-A724-737AFC242542}" type="datetime1">
              <a:rPr lang="en-US" altLang="ja-JP" smtClean="0"/>
              <a:t>2/13/2026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53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75755"/>
            <a:ext cx="10690860" cy="536575"/>
          </a:xfrm>
          <a:custGeom>
            <a:avLst/>
            <a:gdLst/>
            <a:ahLst/>
            <a:cxnLst/>
            <a:rect l="l" t="t" r="r" b="b"/>
            <a:pathLst>
              <a:path w="10690860" h="536575">
                <a:moveTo>
                  <a:pt x="10646664" y="0"/>
                </a:moveTo>
                <a:lnTo>
                  <a:pt x="44196" y="0"/>
                </a:lnTo>
                <a:lnTo>
                  <a:pt x="27003" y="3476"/>
                </a:lnTo>
                <a:lnTo>
                  <a:pt x="12954" y="12954"/>
                </a:lnTo>
                <a:lnTo>
                  <a:pt x="3476" y="27003"/>
                </a:lnTo>
                <a:lnTo>
                  <a:pt x="0" y="44196"/>
                </a:lnTo>
                <a:lnTo>
                  <a:pt x="0" y="492252"/>
                </a:lnTo>
                <a:lnTo>
                  <a:pt x="3476" y="509444"/>
                </a:lnTo>
                <a:lnTo>
                  <a:pt x="12953" y="523494"/>
                </a:lnTo>
                <a:lnTo>
                  <a:pt x="27003" y="532971"/>
                </a:lnTo>
                <a:lnTo>
                  <a:pt x="44196" y="536448"/>
                </a:lnTo>
                <a:lnTo>
                  <a:pt x="10646664" y="536448"/>
                </a:lnTo>
                <a:lnTo>
                  <a:pt x="10663856" y="532971"/>
                </a:lnTo>
                <a:lnTo>
                  <a:pt x="10677906" y="523494"/>
                </a:lnTo>
                <a:lnTo>
                  <a:pt x="10687383" y="509444"/>
                </a:lnTo>
                <a:lnTo>
                  <a:pt x="10690860" y="492252"/>
                </a:lnTo>
                <a:lnTo>
                  <a:pt x="10690860" y="44196"/>
                </a:lnTo>
                <a:lnTo>
                  <a:pt x="10687383" y="27003"/>
                </a:lnTo>
                <a:lnTo>
                  <a:pt x="10677906" y="12954"/>
                </a:lnTo>
                <a:lnTo>
                  <a:pt x="10663856" y="3476"/>
                </a:lnTo>
                <a:lnTo>
                  <a:pt x="10646664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59788" y="145605"/>
            <a:ext cx="7973822" cy="4203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bg1"/>
                </a:solidFill>
                <a:latin typeface="ＭＳ ゴシック"/>
                <a:cs typeface="ＭＳ 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8754" y="2283269"/>
            <a:ext cx="9392920" cy="35490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8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EC2AB-5ACB-4A07-AB94-C8EE044ADC7D}" type="datetime1">
              <a:rPr lang="en-US" altLang="ja-JP" smtClean="0"/>
              <a:t>2/13/2026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924288" y="7042404"/>
            <a:ext cx="186690" cy="2171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53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0" y="108000"/>
            <a:ext cx="10692000" cy="3960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7780" algn="l">
              <a:lnSpc>
                <a:spcPct val="100000"/>
              </a:lnSpc>
              <a:spcBef>
                <a:spcPts val="90"/>
              </a:spcBef>
            </a:pPr>
            <a:r>
              <a:rPr lang="ja-JP" altLang="en-US" spc="-30" dirty="0"/>
              <a:t>　府医新型インフルエンザ等対策業務計画策定の趣旨・位置づけ</a:t>
            </a:r>
            <a:endParaRPr spc="-30" dirty="0"/>
          </a:p>
        </p:txBody>
      </p:sp>
      <p:sp>
        <p:nvSpPr>
          <p:cNvPr id="4" name="object 4"/>
          <p:cNvSpPr txBox="1"/>
          <p:nvPr/>
        </p:nvSpPr>
        <p:spPr>
          <a:xfrm>
            <a:off x="180000" y="701103"/>
            <a:ext cx="10152000" cy="160043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51484" algn="l"/>
              </a:tabLst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/>
              </a:rPr>
              <a:t>○　本計画は、新型インフルエンザ等対策特別措置法第９条に基づき、指定地方公共機関である京都府医師会が有事に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51484" algn="l"/>
              </a:tabLst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/>
              </a:rPr>
              <a:t>　　果たすべき役割・実施体制を明確化するもの。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51484" algn="l"/>
              </a:tabLst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/>
              </a:rPr>
              <a:t>○　新型インフルエンザ等対策に関する事項は、京都府・京都市の「新型インフルエンザ等対策行動計画」を参考に、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51484" algn="l"/>
              </a:tabLst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/>
              </a:rPr>
              <a:t>　　対策項目を対応段階別に「準備期・初動期・対応期」に分けて構成し、府・市計画等との整合を図る。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51484" algn="l"/>
              </a:tabLst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/>
              </a:rPr>
              <a:t>○　新型インフルエンザや新型コロナの経験を踏まえ、特定の感染症に限定しない「汎用性」と「柔軟性」を重視。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51484" algn="l"/>
              </a:tabLst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/>
              </a:rPr>
              <a:t>○　全体の構成は日医計画をベースとしつつ、独自に「アクションカード」や医療機関における「診療継続計画策定例」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51484" algn="l"/>
              </a:tabLst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/>
              </a:rPr>
              <a:t>　　等を掲載。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24A29E8A-F631-8FB0-DDA2-53A2E818D0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754757"/>
              </p:ext>
            </p:extLst>
          </p:nvPr>
        </p:nvGraphicFramePr>
        <p:xfrm>
          <a:off x="359952" y="2340000"/>
          <a:ext cx="9927047" cy="46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27047">
                  <a:extLst>
                    <a:ext uri="{9D8B030D-6E8A-4147-A177-3AD203B41FA5}">
                      <a16:colId xmlns:a16="http://schemas.microsoft.com/office/drawing/2014/main" val="335490937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目　　　次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966396"/>
                  </a:ext>
                </a:extLst>
              </a:tr>
              <a:tr h="4320000">
                <a:tc>
                  <a:txBody>
                    <a:bodyPr/>
                    <a:lstStyle/>
                    <a:p>
                      <a:endParaRPr kumimoji="1" lang="en-US" altLang="ja-JP" sz="1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068930"/>
                  </a:ext>
                </a:extLst>
              </a:tr>
            </a:tbl>
          </a:graphicData>
        </a:graphic>
      </p:graphicFrame>
      <p:sp>
        <p:nvSpPr>
          <p:cNvPr id="10" name="テキスト プレースホルダー 2">
            <a:extLst>
              <a:ext uri="{FF2B5EF4-FFF2-40B4-BE49-F238E27FC236}">
                <a16:creationId xmlns:a16="http://schemas.microsoft.com/office/drawing/2014/main" id="{77EC6277-439D-7312-9F9B-EB9768749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2736000"/>
            <a:ext cx="4860000" cy="4431983"/>
          </a:xfrm>
        </p:spPr>
        <p:txBody>
          <a:bodyPr/>
          <a:lstStyle/>
          <a:p>
            <a:r>
              <a:rPr kumimoji="1" lang="ja-JP" altLang="en-US" sz="1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第１章　総則</a:t>
            </a:r>
            <a:endParaRPr kumimoji="1" lang="en-US" altLang="ja-JP" sz="12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defRPr/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第１節　目的　　　　　　　　　　　　　　　　　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defRPr/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第２節　基本的な考え方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defRPr/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第３節　業務計画の運用　　　　　　　　　　　　　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（１）対象とする感染症と運用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（２）発生段階の定義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第２章　新型インフルエンザ等対策の実施体制</a:t>
            </a:r>
            <a:endParaRPr kumimoji="1" lang="en-US" altLang="ja-JP" sz="12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第１節　組織体制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第２節　情報収集・共有体制と関連機関との連携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（１）平時の体制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（２）新型インフルエンザ等対策の実施体制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第３章　新型インフルエンザ等対策に関する事項</a:t>
            </a:r>
            <a:endParaRPr kumimoji="1" lang="en-US" altLang="ja-JP" sz="12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第１節　発生段階別の対策業務の内容および実施方法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（１）基本方針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（２）勤務体制等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（３）各種会議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（４）出張、会食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第２節　新型インフルエンザ等対策実施上の留意事項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（１）準備期（２）初動期（３）対応期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（４）感染の小康が確認できる際の対応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第３節　感染対策の検討・実施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テキスト プレースホルダー 2">
            <a:extLst>
              <a:ext uri="{FF2B5EF4-FFF2-40B4-BE49-F238E27FC236}">
                <a16:creationId xmlns:a16="http://schemas.microsoft.com/office/drawing/2014/main" id="{B2B15938-EDDC-D59D-B673-E84939DD5251}"/>
              </a:ext>
            </a:extLst>
          </p:cNvPr>
          <p:cNvSpPr txBox="1">
            <a:spLocks/>
          </p:cNvSpPr>
          <p:nvPr/>
        </p:nvSpPr>
        <p:spPr>
          <a:xfrm>
            <a:off x="5436000" y="2772000"/>
            <a:ext cx="4860000" cy="1908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第４章　教育・訓練、点検・改善</a:t>
            </a:r>
            <a:endParaRPr kumimoji="1" lang="en-US" altLang="ja-JP" sz="12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第１節　役職員への教育・訓練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第２節　点検・改善（業務計画の見直し等）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第５章　その他の事項</a:t>
            </a:r>
            <a:endParaRPr kumimoji="1" lang="en-US" altLang="ja-JP" sz="12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第６章　アクションカード</a:t>
            </a:r>
            <a:endParaRPr kumimoji="1" lang="en-US" altLang="ja-JP" sz="12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参考資料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" name="スライド番号プレースホルダー 14">
            <a:extLst>
              <a:ext uri="{FF2B5EF4-FFF2-40B4-BE49-F238E27FC236}">
                <a16:creationId xmlns:a16="http://schemas.microsoft.com/office/drawing/2014/main" id="{D012266D-D8FF-4448-3026-574F980827C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ts val="1530"/>
              </a:lnSpc>
            </a:pPr>
            <a:fld id="{81D60167-4931-47E6-BA6A-407CBD079E47}" type="slidenum">
              <a:rPr lang="en-US" altLang="ja-JP" spc="-50" smtClean="0"/>
              <a:t>1</a:t>
            </a:fld>
            <a:endParaRPr lang="en-US" altLang="ja-JP" spc="-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7E30A1-FF72-9ECD-8CCF-3EBC907C5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9788" y="145605"/>
            <a:ext cx="7973822" cy="400110"/>
          </a:xfrm>
        </p:spPr>
        <p:txBody>
          <a:bodyPr/>
          <a:lstStyle/>
          <a:p>
            <a:pPr algn="ctr"/>
            <a:r>
              <a:rPr lang="ja-JP" altLang="en-US" spc="-30" dirty="0"/>
              <a:t>府医新型インフルエンザ等対策業務計画の概要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6981D43-827A-C3BB-AE32-1807DE417C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899999"/>
            <a:ext cx="9972000" cy="575202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kumimoji="1" lang="ja-JP" altLang="en-US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１．基本的な考え方</a:t>
            </a:r>
            <a:endParaRPr kumimoji="1" lang="en-US" altLang="ja-JP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○　会員医療機関の協力のもと、</a:t>
            </a:r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感染症対策と通常医療の両立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を図り、地域医療を守る。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○　日本医医師会、京都府・京都市、郡市区医師会（地区医師会）等と</a:t>
            </a:r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平時から有事まで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一貫した連携体制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を構築。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２．発生段階に応じた対応の整理</a:t>
            </a:r>
            <a:endParaRPr kumimoji="1" lang="en-US" altLang="ja-JP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政府・京都府・京都市の行動計画と整合を取り、発生段階を３段階に整理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→段階に応じて業務・勤務体制・会議・出張等の取扱いを明確化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92175" indent="-892175">
              <a:lnSpc>
                <a:spcPct val="150000"/>
              </a:lnSpc>
            </a:pP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DAFC582F-0415-BB9F-D5EC-915B7E276D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986310"/>
              </p:ext>
            </p:extLst>
          </p:nvPr>
        </p:nvGraphicFramePr>
        <p:xfrm>
          <a:off x="720000" y="3960000"/>
          <a:ext cx="79200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630417742"/>
                    </a:ext>
                  </a:extLst>
                </a:gridCol>
                <a:gridCol w="6120000">
                  <a:extLst>
                    <a:ext uri="{9D8B030D-6E8A-4147-A177-3AD203B41FA5}">
                      <a16:colId xmlns:a16="http://schemas.microsoft.com/office/drawing/2014/main" val="3510836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段　階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概　要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077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準備期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平時。通常業務を継続し、有事に備えた準備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7484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初動期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発生覚知後。通常業務を基本に、感染拡大への備え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6987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対応期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緊急事態等。感染症対応を最優先し、業務を縮小・停止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3793778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3F403F5-8912-0452-64ED-5B9948CC95B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ts val="1530"/>
              </a:lnSpc>
            </a:pPr>
            <a:fld id="{81D60167-4931-47E6-BA6A-407CBD079E47}" type="slidenum">
              <a:rPr lang="en-US" altLang="ja-JP" spc="-50" smtClean="0"/>
              <a:t>2</a:t>
            </a:fld>
            <a:endParaRPr lang="en-US" altLang="ja-JP" spc="-50" dirty="0"/>
          </a:p>
        </p:txBody>
      </p:sp>
    </p:spTree>
    <p:extLst>
      <p:ext uri="{BB962C8B-B14F-4D97-AF65-F5344CB8AC3E}">
        <p14:creationId xmlns:p14="http://schemas.microsoft.com/office/powerpoint/2010/main" val="118885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31472-6FA9-A8AB-6041-3C26AFFD5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B52E24-8B79-7389-9371-F2240F613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9788" y="145605"/>
            <a:ext cx="7973822" cy="400110"/>
          </a:xfrm>
        </p:spPr>
        <p:txBody>
          <a:bodyPr/>
          <a:lstStyle/>
          <a:p>
            <a:pPr algn="ctr"/>
            <a:r>
              <a:rPr lang="ja-JP" altLang="en-US" spc="-30" dirty="0"/>
              <a:t>府医新型インフルエンザ等対策業務計画の概要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FBEB595-9D25-80A0-7F7E-6023F623A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900000"/>
            <a:ext cx="9972000" cy="575202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kumimoji="1" lang="ja-JP" altLang="en-US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３．実施体制のポイント</a:t>
            </a:r>
            <a:endParaRPr kumimoji="1" lang="en-US" altLang="ja-JP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○　感染確認時、会長判断で</a:t>
            </a:r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「京都府医師会新型インフルエンザ等対策本部」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を設置。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○　本部を中心に、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・総務部門（調整・広報・職員管理）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・実行部門（感染症対応・医療提供体制）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・支援部門（財務・診療報酬・支援物資等）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の３部門体制で対応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○　業務過多や職員感染時にも対応できるよう、</a:t>
            </a:r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課横断・柔軟な人員配置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を前提。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４．医療機関・地域への主な対応内容</a:t>
            </a:r>
            <a:endParaRPr kumimoji="1" lang="en-US" altLang="ja-JP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○　医療措置協定に基づく外来・入院対応の調整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○　ワクチン・治療薬・検査体制に関する情報発信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○　郡市区医師会等を通じた保健所等関係機関との調整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○　必要に応じ、検査センター、宿泊療養、電話診療体制等の運営支援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9A545E8-8AF9-CC88-48E9-20CFFEBC91C8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ts val="1530"/>
              </a:lnSpc>
            </a:pPr>
            <a:fld id="{81D60167-4931-47E6-BA6A-407CBD079E47}" type="slidenum">
              <a:rPr lang="en-US" altLang="ja-JP" spc="-50" smtClean="0"/>
              <a:t>3</a:t>
            </a:fld>
            <a:endParaRPr lang="en-US" altLang="ja-JP" spc="-50" dirty="0"/>
          </a:p>
        </p:txBody>
      </p:sp>
    </p:spTree>
    <p:extLst>
      <p:ext uri="{BB962C8B-B14F-4D97-AF65-F5344CB8AC3E}">
        <p14:creationId xmlns:p14="http://schemas.microsoft.com/office/powerpoint/2010/main" val="2254282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526F91-061E-6C04-8C57-AFEAA4680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2BDDB7-ECDE-43FF-9AAC-2D365E39E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9788" y="145605"/>
            <a:ext cx="7973822" cy="400110"/>
          </a:xfrm>
        </p:spPr>
        <p:txBody>
          <a:bodyPr/>
          <a:lstStyle/>
          <a:p>
            <a:pPr algn="ctr"/>
            <a:r>
              <a:rPr lang="ja-JP" altLang="en-US" spc="-30" dirty="0"/>
              <a:t>府医新型インフルエンザ等対策業務計画の概要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8B931E-4C43-5D16-74EA-0FFB986C3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900000"/>
            <a:ext cx="9972000" cy="2012539"/>
          </a:xfrm>
        </p:spPr>
        <p:txBody>
          <a:bodyPr/>
          <a:lstStyle/>
          <a:p>
            <a:pPr marL="892175" indent="-892175">
              <a:lnSpc>
                <a:spcPct val="150000"/>
              </a:lnSpc>
            </a:pPr>
            <a:r>
              <a:rPr kumimoji="1" lang="ja-JP" altLang="en-US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５．実効性確保に向けた工夫</a:t>
            </a:r>
            <a:endParaRPr kumimoji="1" lang="en-US" altLang="ja-JP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○　役割別に「アクションカード」を整備し、「誰が・いつ・何をするか」を即座に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確認可能。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○　教育・訓練、定期的な点検・見直しにより、計画を“絵に描いた餅”にしない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892175" indent="-892175">
              <a:lnSpc>
                <a:spcPct val="150000"/>
              </a:lnSpc>
            </a:pP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運用を重視。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0C40DDB-5485-AECE-C1A9-6CD9FA0FBA6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ts val="1530"/>
              </a:lnSpc>
            </a:pPr>
            <a:fld id="{81D60167-4931-47E6-BA6A-407CBD079E47}" type="slidenum">
              <a:rPr lang="en-US" altLang="ja-JP" spc="-50" smtClean="0"/>
              <a:t>4</a:t>
            </a:fld>
            <a:endParaRPr lang="en-US" altLang="ja-JP" spc="-50" dirty="0"/>
          </a:p>
        </p:txBody>
      </p:sp>
    </p:spTree>
    <p:extLst>
      <p:ext uri="{BB962C8B-B14F-4D97-AF65-F5344CB8AC3E}">
        <p14:creationId xmlns:p14="http://schemas.microsoft.com/office/powerpoint/2010/main" val="3735603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802</Words>
  <Application>Microsoft Office PowerPoint</Application>
  <PresentationFormat>ユーザー設定</PresentationFormat>
  <Paragraphs>88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ＭＳ ゴシック</vt:lpstr>
      <vt:lpstr>ＭＳ 明朝</vt:lpstr>
      <vt:lpstr>游ゴシック</vt:lpstr>
      <vt:lpstr>Calibri</vt:lpstr>
      <vt:lpstr>Office Theme</vt:lpstr>
      <vt:lpstr>　府医新型インフルエンザ等対策業務計画策定の趣旨・位置づけ</vt:lpstr>
      <vt:lpstr>府医新型インフルエンザ等対策業務計画の概要</vt:lpstr>
      <vt:lpstr>府医新型インフルエンザ等対策業務計画の概要</vt:lpstr>
      <vt:lpstr>府医新型インフルエンザ等対策業務計画の概要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KI</dc:creator>
  <cp:lastModifiedBy>KI</cp:lastModifiedBy>
  <cp:revision>5</cp:revision>
  <cp:lastPrinted>2026-01-13T08:54:23Z</cp:lastPrinted>
  <dcterms:created xsi:type="dcterms:W3CDTF">2026-01-13T01:31:53Z</dcterms:created>
  <dcterms:modified xsi:type="dcterms:W3CDTF">2026-02-13T01:17:42Z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2025-08-08T00:00:00Z</vt:filetime>
  </property>
  <property fmtid="{D5CDD505-2E9C-101B-9397-08002B2CF9AE}" pid="3" name="Creator">
    <vt:lpwstr>DocuWorks PDF Driver 7.0.15.1</vt:lpwstr>
  </property>
  <property fmtid="{D5CDD505-2E9C-101B-9397-08002B2CF9AE}" pid="4" name="LastSaved">
    <vt:filetime>2026-01-13T00:00:00Z</vt:filetime>
  </property>
  <property fmtid="{D5CDD505-2E9C-101B-9397-08002B2CF9AE}" pid="5" name="Producer">
    <vt:lpwstr>DocuWorks PDF Build 7.0.15.1</vt:lpwstr>
  </property>
</Properties>
</file>