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6"/>
  </p:sldMasterIdLst>
  <p:sldIdLst>
    <p:sldId id="260" r:id="rId7"/>
  </p:sldIdLst>
  <p:sldSz cx="7559675" cy="10691813"/>
  <p:notesSz cx="6807200" cy="9939338"/>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E474F"/>
    <a:srgbClr val="007EB9"/>
    <a:srgbClr val="EB5B5A"/>
    <a:srgbClr val="E94744"/>
    <a:srgbClr val="22323A"/>
    <a:srgbClr val="F7B882"/>
    <a:srgbClr val="BFDC99"/>
    <a:srgbClr val="86AF4C"/>
    <a:srgbClr val="4C92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9" autoAdjust="0"/>
    <p:restoredTop sz="94660"/>
  </p:normalViewPr>
  <p:slideViewPr>
    <p:cSldViewPr snapToGrid="0">
      <p:cViewPr varScale="1">
        <p:scale>
          <a:sx n="53" d="100"/>
          <a:sy n="53" d="100"/>
        </p:scale>
        <p:origin x="2885" y="67"/>
      </p:cViewPr>
      <p:guideLst>
        <p:guide orient="horz" pos="3367"/>
        <p:guide pos="2381"/>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E7A11-1528-4C99-995C-B225C1F5A9A4}" type="datetimeFigureOut">
              <a:rPr kumimoji="1" lang="ja-JP" altLang="en-US" smtClean="0"/>
              <a:t>2025/2/22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BC3BA8-4200-40C8-93EE-AAEC2CE1AF18}" type="slidenum">
              <a:rPr kumimoji="1" lang="ja-JP" altLang="en-US" smtClean="0"/>
              <a:t>‹#›</a:t>
            </a:fld>
            <a:endParaRPr kumimoji="1" lang="ja-JP" altLang="en-US"/>
          </a:p>
        </p:txBody>
      </p:sp>
    </p:spTree>
    <p:extLst>
      <p:ext uri="{BB962C8B-B14F-4D97-AF65-F5344CB8AC3E}">
        <p14:creationId xmlns:p14="http://schemas.microsoft.com/office/powerpoint/2010/main" val="2995196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C5E7A11-1528-4C99-995C-B225C1F5A9A4}" type="datetimeFigureOut">
              <a:rPr kumimoji="1" lang="ja-JP" altLang="en-US" smtClean="0"/>
              <a:t>2025/2/22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9BC3BA8-4200-40C8-93EE-AAEC2CE1AF18}" type="slidenum">
              <a:rPr kumimoji="1" lang="ja-JP" altLang="en-US" smtClean="0"/>
              <a:t>‹#›</a:t>
            </a:fld>
            <a:endParaRPr kumimoji="1" lang="ja-JP" altLang="en-US"/>
          </a:p>
        </p:txBody>
      </p:sp>
      <p:pic>
        <p:nvPicPr>
          <p:cNvPr id="8" name="図 7">
            <a:extLst>
              <a:ext uri="{FF2B5EF4-FFF2-40B4-BE49-F238E27FC236}">
                <a16:creationId xmlns:a16="http://schemas.microsoft.com/office/drawing/2014/main" id="{015E0364-32A0-D04A-87A4-6F7844A2EB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48" y="0"/>
            <a:ext cx="7555379" cy="10691813"/>
          </a:xfrm>
          <a:prstGeom prst="rect">
            <a:avLst/>
          </a:prstGeom>
        </p:spPr>
      </p:pic>
      <p:sp>
        <p:nvSpPr>
          <p:cNvPr id="9" name="テキスト ボックス 8">
            <a:extLst>
              <a:ext uri="{FF2B5EF4-FFF2-40B4-BE49-F238E27FC236}">
                <a16:creationId xmlns:a16="http://schemas.microsoft.com/office/drawing/2014/main" id="{6BE8EF3D-4B71-4890-B0FB-5B9F16F03BBE}"/>
              </a:ext>
            </a:extLst>
          </p:cNvPr>
          <p:cNvSpPr txBox="1"/>
          <p:nvPr userDrawn="1"/>
        </p:nvSpPr>
        <p:spPr>
          <a:xfrm>
            <a:off x="5216577" y="10414814"/>
            <a:ext cx="2188564" cy="276999"/>
          </a:xfrm>
          <a:prstGeom prst="rect">
            <a:avLst/>
          </a:prstGeom>
          <a:noFill/>
        </p:spPr>
        <p:txBody>
          <a:bodyPr wrap="square" rtlCol="0">
            <a:spAutoFit/>
          </a:bodyPr>
          <a:lstStyle/>
          <a:p>
            <a:pPr algn="r"/>
            <a:r>
              <a:rPr kumimoji="1" lang="en-US" altLang="ja-JP" sz="1200" dirty="0">
                <a:solidFill>
                  <a:schemeClr val="tx1">
                    <a:lumMod val="75000"/>
                    <a:lumOff val="25000"/>
                  </a:schemeClr>
                </a:solidFill>
                <a:latin typeface="+mn-ea"/>
                <a:ea typeface="+mn-ea"/>
              </a:rPr>
              <a:t>KKC-2020-00712-2</a:t>
            </a:r>
            <a:endParaRPr kumimoji="1" lang="ja-JP" altLang="en-US" sz="1200" dirty="0">
              <a:solidFill>
                <a:schemeClr val="tx1">
                  <a:lumMod val="75000"/>
                  <a:lumOff val="25000"/>
                </a:schemeClr>
              </a:solidFill>
              <a:latin typeface="+mn-ea"/>
              <a:ea typeface="+mn-ea"/>
            </a:endParaRPr>
          </a:p>
        </p:txBody>
      </p:sp>
    </p:spTree>
    <p:extLst>
      <p:ext uri="{BB962C8B-B14F-4D97-AF65-F5344CB8AC3E}">
        <p14:creationId xmlns:p14="http://schemas.microsoft.com/office/powerpoint/2010/main" val="4212180588"/>
      </p:ext>
    </p:extLst>
  </p:cSld>
  <p:clrMap bg1="lt1" tx1="dk1" bg2="lt2" tx2="dk2" accent1="accent1" accent2="accent2" accent3="accent3" accent4="accent4" accent5="accent5" accent6="accent6" hlink="hlink" folHlink="folHlink"/>
  <p:sldLayoutIdLst>
    <p:sldLayoutId id="2147483703" r:id="rId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s02web.zoom.us/webinar/register/WN_c-jLDGTnS5C-hx03ZJrctg"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 name="四角形: 角を丸くする 86">
            <a:extLst>
              <a:ext uri="{FF2B5EF4-FFF2-40B4-BE49-F238E27FC236}">
                <a16:creationId xmlns:a16="http://schemas.microsoft.com/office/drawing/2014/main" id="{E3E650FA-8D09-41B1-AA20-43790BA5ABBE}"/>
              </a:ext>
            </a:extLst>
          </p:cNvPr>
          <p:cNvSpPr/>
          <p:nvPr/>
        </p:nvSpPr>
        <p:spPr>
          <a:xfrm>
            <a:off x="224083" y="1796634"/>
            <a:ext cx="7111509" cy="5263732"/>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844070" y="217560"/>
            <a:ext cx="5856091" cy="584775"/>
          </a:xfrm>
          <a:prstGeom prst="rect">
            <a:avLst/>
          </a:prstGeom>
          <a:noFill/>
        </p:spPr>
        <p:txBody>
          <a:bodyPr wrap="none" rtlCol="0">
            <a:spAutoFit/>
          </a:bodyPr>
          <a:lstStyle/>
          <a:p>
            <a:pPr algn="ctr"/>
            <a:r>
              <a:rPr lang="ja-JP" altLang="en-US" sz="3200" b="1" u="sng" dirty="0">
                <a:solidFill>
                  <a:srgbClr val="00B050"/>
                </a:solidFill>
                <a:latin typeface="Meiryo UI" panose="020B0604030504040204" pitchFamily="50" charset="-128"/>
                <a:ea typeface="Meiryo UI" panose="020B0604030504040204" pitchFamily="50" charset="-128"/>
              </a:rPr>
              <a:t>第</a:t>
            </a:r>
            <a:r>
              <a:rPr lang="en-US" altLang="ja-JP" sz="3200" b="1" u="sng" dirty="0">
                <a:solidFill>
                  <a:srgbClr val="00B050"/>
                </a:solidFill>
                <a:latin typeface="Meiryo UI" panose="020B0604030504040204" pitchFamily="50" charset="-128"/>
                <a:ea typeface="Meiryo UI" panose="020B0604030504040204" pitchFamily="50" charset="-128"/>
              </a:rPr>
              <a:t>29</a:t>
            </a:r>
            <a:r>
              <a:rPr lang="ja-JP" altLang="en-US" sz="3200" b="1" u="sng" dirty="0">
                <a:solidFill>
                  <a:srgbClr val="00B050"/>
                </a:solidFill>
                <a:latin typeface="Meiryo UI" panose="020B0604030504040204" pitchFamily="50" charset="-128"/>
                <a:ea typeface="Meiryo UI" panose="020B0604030504040204" pitchFamily="50" charset="-128"/>
              </a:rPr>
              <a:t>回伏見</a:t>
            </a:r>
            <a:r>
              <a:rPr lang="en-US" altLang="ja-JP" sz="3200" b="1" u="sng" dirty="0">
                <a:solidFill>
                  <a:srgbClr val="00B050"/>
                </a:solidFill>
                <a:latin typeface="Meiryo UI" panose="020B0604030504040204" pitchFamily="50" charset="-128"/>
                <a:ea typeface="Meiryo UI" panose="020B0604030504040204" pitchFamily="50" charset="-128"/>
              </a:rPr>
              <a:t>CKD</a:t>
            </a:r>
            <a:r>
              <a:rPr lang="ja-JP" altLang="en-US" sz="3200" b="1" u="sng" dirty="0">
                <a:solidFill>
                  <a:srgbClr val="00B050"/>
                </a:solidFill>
                <a:latin typeface="Meiryo UI" panose="020B0604030504040204" pitchFamily="50" charset="-128"/>
                <a:ea typeface="Meiryo UI" panose="020B0604030504040204" pitchFamily="50" charset="-128"/>
              </a:rPr>
              <a:t>医療連携の会</a:t>
            </a:r>
          </a:p>
        </p:txBody>
      </p:sp>
      <p:sp>
        <p:nvSpPr>
          <p:cNvPr id="67" name="テキスト ボックス 66">
            <a:extLst>
              <a:ext uri="{FF2B5EF4-FFF2-40B4-BE49-F238E27FC236}">
                <a16:creationId xmlns:a16="http://schemas.microsoft.com/office/drawing/2014/main" id="{3B7B0B65-82D7-6847-ACAE-5C9D7FD2AB1C}"/>
              </a:ext>
            </a:extLst>
          </p:cNvPr>
          <p:cNvSpPr txBox="1">
            <a:spLocks/>
          </p:cNvSpPr>
          <p:nvPr/>
        </p:nvSpPr>
        <p:spPr>
          <a:xfrm>
            <a:off x="1335326" y="10183672"/>
            <a:ext cx="6080468" cy="215444"/>
          </a:xfrm>
          <a:prstGeom prst="rect">
            <a:avLst/>
          </a:prstGeom>
          <a:noFill/>
          <a:ln>
            <a:noFill/>
          </a:ln>
        </p:spPr>
        <p:txBody>
          <a:bodyPr wrap="square" lIns="0" tIns="0" rIns="0" bIns="0" rtlCol="0" anchor="ctr" anchorCtr="0">
            <a:spAutoFit/>
          </a:bodyPr>
          <a:lstStyle/>
          <a:p>
            <a:r>
              <a:rPr lang="ja-JP" altLang="en-US" sz="1400" b="1" dirty="0">
                <a:latin typeface="Meiryo UI" charset="0"/>
                <a:ea typeface="Meiryo UI" charset="0"/>
                <a:cs typeface="Meiryo UI" charset="0"/>
              </a:rPr>
              <a:t>共催：一般社団法人伏見医師会　伏見</a:t>
            </a:r>
            <a:r>
              <a:rPr lang="en-US" altLang="ja-JP" sz="1400" b="1" dirty="0">
                <a:latin typeface="Meiryo UI" charset="0"/>
                <a:ea typeface="Meiryo UI" charset="0"/>
                <a:cs typeface="Meiryo UI" charset="0"/>
              </a:rPr>
              <a:t>CKD</a:t>
            </a:r>
            <a:r>
              <a:rPr lang="ja-JP" altLang="en-US" sz="1400" b="1" dirty="0">
                <a:latin typeface="Meiryo UI" charset="0"/>
                <a:ea typeface="Meiryo UI" charset="0"/>
                <a:cs typeface="Meiryo UI" charset="0"/>
              </a:rPr>
              <a:t>医療連携の会　第一三共株式会社</a:t>
            </a:r>
            <a:endParaRPr lang="ja-JP" altLang="en-US" sz="1400" b="1" dirty="0"/>
          </a:p>
        </p:txBody>
      </p:sp>
      <p:sp>
        <p:nvSpPr>
          <p:cNvPr id="107" name="テキスト ボックス 106">
            <a:extLst>
              <a:ext uri="{FF2B5EF4-FFF2-40B4-BE49-F238E27FC236}">
                <a16:creationId xmlns:a16="http://schemas.microsoft.com/office/drawing/2014/main" id="{6C5BDFF9-3734-4C8C-9BAF-7D7E14BBBE8A}"/>
              </a:ext>
            </a:extLst>
          </p:cNvPr>
          <p:cNvSpPr txBox="1"/>
          <p:nvPr/>
        </p:nvSpPr>
        <p:spPr>
          <a:xfrm>
            <a:off x="422887" y="7102444"/>
            <a:ext cx="6764631" cy="2877711"/>
          </a:xfrm>
          <a:prstGeom prst="rect">
            <a:avLst/>
          </a:prstGeom>
          <a:noFill/>
          <a:ln w="19050">
            <a:solidFill>
              <a:schemeClr val="accent1"/>
            </a:solidFill>
          </a:ln>
          <a:effectLst/>
        </p:spPr>
        <p:txBody>
          <a:bodyPr wrap="square" rtlCol="0" anchor="t" anchorCtr="0">
            <a:spAutoFit/>
          </a:bodyPr>
          <a:lstStyle/>
          <a:p>
            <a:pPr algn="ctr"/>
            <a:endParaRPr kumimoji="1" lang="en-US" altLang="ja-JP" sz="700" b="1" dirty="0">
              <a:latin typeface="Meiryo UI" panose="020B0604030504040204" pitchFamily="50" charset="-128"/>
              <a:ea typeface="Meiryo UI" panose="020B0604030504040204" pitchFamily="50" charset="-128"/>
            </a:endParaRPr>
          </a:p>
          <a:p>
            <a:endParaRPr lang="en-US" altLang="ja-JP" sz="1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＜お申込み方法＞　</a:t>
            </a:r>
            <a:r>
              <a:rPr kumimoji="1" lang="ja-JP" altLang="en-US" sz="1600" b="1" u="sng" dirty="0">
                <a:latin typeface="Meiryo UI" panose="020B0604030504040204" pitchFamily="50" charset="-128"/>
                <a:ea typeface="Meiryo UI" panose="020B0604030504040204" pitchFamily="50" charset="-128"/>
              </a:rPr>
              <a:t>締切　</a:t>
            </a:r>
            <a:r>
              <a:rPr kumimoji="1" lang="en-US" altLang="ja-JP" sz="1600" b="1" u="sng" dirty="0">
                <a:latin typeface="Meiryo UI" panose="020B0604030504040204" pitchFamily="50" charset="-128"/>
                <a:ea typeface="Meiryo UI" panose="020B0604030504040204" pitchFamily="50" charset="-128"/>
              </a:rPr>
              <a:t>4</a:t>
            </a:r>
            <a:r>
              <a:rPr kumimoji="1" lang="ja-JP" altLang="en-US" sz="1600" b="1" u="sng" dirty="0">
                <a:latin typeface="Meiryo UI" panose="020B0604030504040204" pitchFamily="50" charset="-128"/>
                <a:ea typeface="Meiryo UI" panose="020B0604030504040204" pitchFamily="50" charset="-128"/>
              </a:rPr>
              <a:t>月</a:t>
            </a:r>
            <a:r>
              <a:rPr lang="en-US" altLang="ja-JP" sz="1600" b="1" u="sng" dirty="0">
                <a:latin typeface="Meiryo UI" panose="020B0604030504040204" pitchFamily="50" charset="-128"/>
                <a:ea typeface="Meiryo UI" panose="020B0604030504040204" pitchFamily="50" charset="-128"/>
              </a:rPr>
              <a:t>18</a:t>
            </a:r>
            <a:r>
              <a:rPr kumimoji="1" lang="ja-JP" altLang="en-US" sz="1600" b="1" u="sng" dirty="0">
                <a:latin typeface="Meiryo UI" panose="020B0604030504040204" pitchFamily="50" charset="-128"/>
                <a:ea typeface="Meiryo UI" panose="020B0604030504040204" pitchFamily="50" charset="-128"/>
              </a:rPr>
              <a:t>日（金）</a:t>
            </a:r>
            <a:endParaRPr kumimoji="1" lang="en-US" altLang="ja-JP" sz="1600" b="1" u="sng"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下記事前登録</a:t>
            </a:r>
            <a:r>
              <a:rPr lang="en-US" altLang="ja-JP" sz="1100" b="1" dirty="0">
                <a:latin typeface="Meiryo UI" panose="020B0604030504040204" pitchFamily="50" charset="-128"/>
                <a:ea typeface="Meiryo UI" panose="020B0604030504040204" pitchFamily="50" charset="-128"/>
              </a:rPr>
              <a:t>URL</a:t>
            </a:r>
            <a:r>
              <a:rPr lang="ja-JP" altLang="en-US" sz="1100" b="1" dirty="0">
                <a:latin typeface="Meiryo UI" panose="020B0604030504040204" pitchFamily="50" charset="-128"/>
                <a:ea typeface="Meiryo UI" panose="020B0604030504040204" pitchFamily="50" charset="-128"/>
              </a:rPr>
              <a:t>、あるいは二次元バーコードよりお申込みください</a:t>
            </a:r>
            <a:endParaRPr kumimoji="1"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事前登録送信後、ご視聴用</a:t>
            </a:r>
            <a:r>
              <a:rPr lang="en-US" altLang="ja-JP" sz="1100" b="1" dirty="0">
                <a:latin typeface="Meiryo UI" panose="020B0604030504040204" pitchFamily="50" charset="-128"/>
                <a:ea typeface="Meiryo UI" panose="020B0604030504040204" pitchFamily="50" charset="-128"/>
              </a:rPr>
              <a:t>URL</a:t>
            </a:r>
            <a:r>
              <a:rPr lang="ja-JP" altLang="en-US" sz="1100" b="1" dirty="0">
                <a:latin typeface="Meiryo UI" panose="020B0604030504040204" pitchFamily="50" charset="-128"/>
                <a:ea typeface="Meiryo UI" panose="020B0604030504040204" pitchFamily="50" charset="-128"/>
              </a:rPr>
              <a:t>が届かない場合、</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下記　第一三共担当者までご連絡ください。</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＜事前登録</a:t>
            </a:r>
            <a:r>
              <a:rPr kumimoji="1" lang="en-US" altLang="ja-JP" sz="1200" b="1" dirty="0">
                <a:latin typeface="Meiryo UI" panose="020B0604030504040204" pitchFamily="50" charset="-128"/>
                <a:ea typeface="Meiryo UI" panose="020B0604030504040204" pitchFamily="50" charset="-128"/>
              </a:rPr>
              <a:t>URL</a:t>
            </a:r>
            <a:r>
              <a:rPr kumimoji="1" lang="ja-JP" altLang="en-US"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hlinkClick r:id="rId2"/>
              </a:rPr>
              <a:t>https://us02web.zoom.us/webinar/register/WN_c-jLDGTnS5C-hx03ZJrctg</a:t>
            </a:r>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担当：　第一三共（株）坂田　和駿　　問い合わせ先：</a:t>
            </a:r>
            <a:r>
              <a:rPr kumimoji="1" lang="en-US" altLang="ja-JP" sz="1200" b="1" dirty="0">
                <a:latin typeface="Meiryo UI" panose="020B0604030504040204" pitchFamily="50" charset="-128"/>
                <a:ea typeface="Meiryo UI" panose="020B0604030504040204" pitchFamily="50" charset="-128"/>
              </a:rPr>
              <a:t>080-4759-5062</a:t>
            </a:r>
          </a:p>
          <a:p>
            <a:r>
              <a:rPr lang="en-US" altLang="ja-JP" sz="1200" b="1" dirty="0">
                <a:solidFill>
                  <a:srgbClr val="0070C0"/>
                </a:solidFill>
                <a:latin typeface="Meiryo UI" panose="020B0604030504040204" pitchFamily="50" charset="-128"/>
                <a:ea typeface="Meiryo UI" panose="020B0604030504040204" pitchFamily="50" charset="-128"/>
              </a:rPr>
              <a:t>kazutoshi.sakata@daiichisankyo.com</a:t>
            </a:r>
            <a:r>
              <a:rPr kumimoji="1" lang="ja-JP" altLang="en-US" sz="700" b="1" dirty="0">
                <a:solidFill>
                  <a:srgbClr val="0070C0"/>
                </a:solidFill>
                <a:latin typeface="Meiryo UI" panose="020B0604030504040204" pitchFamily="50" charset="-128"/>
                <a:ea typeface="Meiryo UI" panose="020B0604030504040204" pitchFamily="50" charset="-128"/>
              </a:rPr>
              <a:t>　　</a:t>
            </a:r>
            <a:endParaRPr kumimoji="1" lang="en-US" altLang="ja-JP" sz="700" b="1" dirty="0">
              <a:solidFill>
                <a:srgbClr val="0070C0"/>
              </a:solidFill>
              <a:latin typeface="Meiryo UI" panose="020B0604030504040204" pitchFamily="50" charset="-128"/>
              <a:ea typeface="Meiryo UI" panose="020B0604030504040204" pitchFamily="50" charset="-128"/>
            </a:endParaRPr>
          </a:p>
          <a:p>
            <a:endParaRPr lang="en-US" altLang="ja-JP" sz="7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900" b="1" dirty="0">
                <a:latin typeface="Meiryo UI" panose="020B0604030504040204" pitchFamily="50" charset="-128"/>
                <a:ea typeface="Meiryo UI" panose="020B0604030504040204" pitchFamily="50" charset="-128"/>
              </a:rPr>
              <a:t>当講演会で取得したご所属・ご氏名は、弊社による医薬品および医学・薬学に関する情報提供並びに参加者に関するご確認のために利用させていただくことがございます。また、当該情報は、弊社から共催の伏見医師会に開示させていただきます。ご同意いただけるようでしたらご参加ください。</a:t>
            </a:r>
            <a:endParaRPr lang="en-US" altLang="ja-JP" sz="9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900" b="1" dirty="0">
                <a:latin typeface="Meiryo UI" panose="020B0604030504040204" pitchFamily="50" charset="-128"/>
                <a:ea typeface="Meiryo UI" panose="020B0604030504040204" pitchFamily="50" charset="-128"/>
              </a:rPr>
              <a:t>当講演会で取得した連絡先を通じて、今後弊社による医薬品、及び医学・薬学に関する情報提供に利用させて頂くことがございます。</a:t>
            </a:r>
            <a:endParaRPr lang="en-US" altLang="ja-JP" sz="9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900" b="1" dirty="0">
                <a:latin typeface="Meiryo UI" panose="020B0604030504040204" pitchFamily="50" charset="-128"/>
                <a:ea typeface="Meiryo UI" panose="020B0604030504040204" pitchFamily="50" charset="-128"/>
              </a:rPr>
              <a:t>視聴環境を満たしていても、端末によっては視聴ができない場合がございます。あらかじめご了承ください。</a:t>
            </a:r>
          </a:p>
        </p:txBody>
      </p:sp>
      <p:sp>
        <p:nvSpPr>
          <p:cNvPr id="71" name="テキスト ボックス 70">
            <a:extLst>
              <a:ext uri="{FF2B5EF4-FFF2-40B4-BE49-F238E27FC236}">
                <a16:creationId xmlns:a16="http://schemas.microsoft.com/office/drawing/2014/main" id="{C775BFB8-04DF-4BA5-A71B-0C6A8E028D15}"/>
              </a:ext>
            </a:extLst>
          </p:cNvPr>
          <p:cNvSpPr txBox="1"/>
          <p:nvPr/>
        </p:nvSpPr>
        <p:spPr>
          <a:xfrm>
            <a:off x="834747" y="745490"/>
            <a:ext cx="5959539" cy="1184940"/>
          </a:xfrm>
          <a:prstGeom prst="rect">
            <a:avLst/>
          </a:prstGeom>
          <a:noFill/>
          <a:ln w="38100">
            <a:noFill/>
          </a:ln>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日時：</a:t>
            </a:r>
            <a:r>
              <a:rPr kumimoji="1" lang="en-US" altLang="ja-JP" sz="1600" b="1" dirty="0">
                <a:latin typeface="Meiryo UI" panose="020B0604030504040204" pitchFamily="50" charset="-128"/>
                <a:ea typeface="Meiryo UI" panose="020B0604030504040204" pitchFamily="50" charset="-128"/>
              </a:rPr>
              <a:t>2025</a:t>
            </a:r>
            <a:r>
              <a:rPr kumimoji="1" lang="ja-JP" altLang="en-US" sz="1600" b="1" dirty="0">
                <a:latin typeface="Meiryo UI" panose="020B0604030504040204" pitchFamily="50" charset="-128"/>
                <a:ea typeface="Meiryo UI" panose="020B0604030504040204" pitchFamily="50" charset="-128"/>
              </a:rPr>
              <a:t>年</a:t>
            </a:r>
            <a:r>
              <a:rPr kumimoji="1" lang="en-US" altLang="ja-JP" sz="2400" b="1" dirty="0">
                <a:latin typeface="Meiryo UI" panose="020B0604030504040204" pitchFamily="50" charset="-128"/>
                <a:ea typeface="Meiryo UI" panose="020B0604030504040204" pitchFamily="50" charset="-128"/>
              </a:rPr>
              <a:t>4</a:t>
            </a:r>
            <a:r>
              <a:rPr kumimoji="1" lang="ja-JP" altLang="en-US" sz="1600" b="1" dirty="0">
                <a:latin typeface="Meiryo UI" panose="020B0604030504040204" pitchFamily="50" charset="-128"/>
                <a:ea typeface="Meiryo UI" panose="020B0604030504040204" pitchFamily="50" charset="-128"/>
              </a:rPr>
              <a:t>月</a:t>
            </a:r>
            <a:r>
              <a:rPr kumimoji="1" lang="en-US" altLang="ja-JP" sz="2400" b="1" dirty="0">
                <a:latin typeface="Meiryo UI" panose="020B0604030504040204" pitchFamily="50" charset="-128"/>
                <a:ea typeface="Meiryo UI" panose="020B0604030504040204" pitchFamily="50" charset="-128"/>
              </a:rPr>
              <a:t>19</a:t>
            </a:r>
            <a:r>
              <a:rPr kumimoji="1" lang="ja-JP" altLang="en-US" sz="1600" b="1" dirty="0">
                <a:latin typeface="Meiryo UI" panose="020B0604030504040204" pitchFamily="50" charset="-128"/>
                <a:ea typeface="Meiryo UI" panose="020B0604030504040204" pitchFamily="50" charset="-128"/>
              </a:rPr>
              <a:t>日（土）</a:t>
            </a:r>
            <a:r>
              <a:rPr kumimoji="1" lang="en-US" altLang="ja-JP" sz="2000" b="1" dirty="0">
                <a:latin typeface="Meiryo UI" panose="020B0604030504040204" pitchFamily="50" charset="-128"/>
                <a:ea typeface="Meiryo UI" panose="020B0604030504040204" pitchFamily="50" charset="-128"/>
              </a:rPr>
              <a:t>17:00</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a:latin typeface="Meiryo UI" panose="020B0604030504040204" pitchFamily="50" charset="-128"/>
                <a:ea typeface="Meiryo UI" panose="020B0604030504040204" pitchFamily="50" charset="-128"/>
              </a:rPr>
              <a:t>18:35</a:t>
            </a:r>
            <a:endParaRPr kumimoji="1" lang="en-US" altLang="ja-JP" sz="16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場所</a:t>
            </a:r>
            <a:r>
              <a:rPr kumimoji="1" lang="ja-JP" altLang="en-US"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伏見医師会館　もしくは</a:t>
            </a:r>
            <a:r>
              <a:rPr kumimoji="1" lang="ja-JP" altLang="en-US" sz="12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Zoom </a:t>
            </a:r>
            <a:r>
              <a:rPr kumimoji="1" lang="ja-JP" altLang="en-US" sz="1200" b="1" dirty="0">
                <a:latin typeface="Meiryo UI" panose="020B0604030504040204" pitchFamily="50" charset="-128"/>
                <a:ea typeface="Meiryo UI" panose="020B0604030504040204" pitchFamily="50" charset="-128"/>
              </a:rPr>
              <a:t>にて　</a:t>
            </a:r>
            <a:r>
              <a:rPr kumimoji="1" lang="en-US" altLang="ja-JP" sz="1600" b="1" dirty="0">
                <a:latin typeface="Meiryo UI" panose="020B0604030504040204" pitchFamily="50" charset="-128"/>
                <a:ea typeface="Meiryo UI" panose="020B0604030504040204" pitchFamily="50" charset="-128"/>
              </a:rPr>
              <a:t>Web</a:t>
            </a:r>
            <a:r>
              <a:rPr kumimoji="1" lang="ja-JP" altLang="en-US" sz="1600" b="1" dirty="0">
                <a:latin typeface="Meiryo UI" panose="020B0604030504040204" pitchFamily="50" charset="-128"/>
                <a:ea typeface="Meiryo UI" panose="020B0604030504040204" pitchFamily="50" charset="-128"/>
              </a:rPr>
              <a:t>配信</a:t>
            </a:r>
            <a:endParaRPr kumimoji="1"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京都市伏見区深草大亀谷八島町</a:t>
            </a:r>
            <a:r>
              <a:rPr lang="en-US" altLang="zh-TW" sz="1200" dirty="0">
                <a:latin typeface="Meiryo UI" panose="020B0604030504040204" pitchFamily="50" charset="-128"/>
                <a:ea typeface="Meiryo UI" panose="020B0604030504040204" pitchFamily="50" charset="-128"/>
              </a:rPr>
              <a:t>13. TEL 075-641-3675</a:t>
            </a:r>
            <a:endParaRPr kumimoji="1" lang="en-US" altLang="ja-JP" sz="1600" dirty="0">
              <a:latin typeface="Meiryo UI" panose="020B0604030504040204" pitchFamily="50" charset="-128"/>
              <a:ea typeface="Meiryo UI" panose="020B0604030504040204" pitchFamily="50" charset="-128"/>
            </a:endParaRPr>
          </a:p>
          <a:p>
            <a:endParaRPr kumimoji="1" lang="en-US" altLang="ja-JP" sz="400" b="1" dirty="0">
              <a:latin typeface="Meiryo UI" panose="020B0604030504040204" pitchFamily="50" charset="-128"/>
              <a:ea typeface="Meiryo UI" panose="020B0604030504040204" pitchFamily="50" charset="-128"/>
            </a:endParaRPr>
          </a:p>
          <a:p>
            <a:endParaRPr kumimoji="1" lang="en-US" altLang="ja-JP" sz="400" b="1" dirty="0">
              <a:latin typeface="Meiryo UI" panose="020B0604030504040204" pitchFamily="50" charset="-128"/>
              <a:ea typeface="Meiryo UI" panose="020B0604030504040204" pitchFamily="50" charset="-128"/>
            </a:endParaRPr>
          </a:p>
        </p:txBody>
      </p:sp>
      <p:pic>
        <p:nvPicPr>
          <p:cNvPr id="22" name="図 21">
            <a:extLst>
              <a:ext uri="{FF2B5EF4-FFF2-40B4-BE49-F238E27FC236}">
                <a16:creationId xmlns:a16="http://schemas.microsoft.com/office/drawing/2014/main" id="{EA4F1353-D322-4F37-ACCF-6AFBB2C686F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43881" y="9974001"/>
            <a:ext cx="1095375" cy="673100"/>
          </a:xfrm>
          <a:prstGeom prst="rect">
            <a:avLst/>
          </a:prstGeom>
        </p:spPr>
      </p:pic>
      <p:sp>
        <p:nvSpPr>
          <p:cNvPr id="34" name="テキスト ボックス 41">
            <a:extLst>
              <a:ext uri="{FF2B5EF4-FFF2-40B4-BE49-F238E27FC236}">
                <a16:creationId xmlns:a16="http://schemas.microsoft.com/office/drawing/2014/main" id="{28B56831-FFD5-40E3-A508-B286F80ED53C}"/>
              </a:ext>
            </a:extLst>
          </p:cNvPr>
          <p:cNvSpPr txBox="1">
            <a:spLocks noChangeArrowheads="1"/>
          </p:cNvSpPr>
          <p:nvPr/>
        </p:nvSpPr>
        <p:spPr bwMode="auto">
          <a:xfrm>
            <a:off x="563563" y="1988372"/>
            <a:ext cx="30548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400" b="1" dirty="0">
                <a:solidFill>
                  <a:srgbClr val="000000"/>
                </a:solidFill>
                <a:latin typeface="Meiryo UI" panose="020B0604030504040204" pitchFamily="50" charset="-128"/>
                <a:ea typeface="Meiryo UI" panose="020B0604030504040204" pitchFamily="50" charset="-128"/>
              </a:rPr>
              <a:t>開会のご挨拶　　</a:t>
            </a:r>
            <a:r>
              <a:rPr lang="en-US" altLang="ja-JP" sz="1400" b="1" dirty="0">
                <a:solidFill>
                  <a:srgbClr val="000000"/>
                </a:solidFill>
                <a:latin typeface="Meiryo UI" panose="020B0604030504040204" pitchFamily="50" charset="-128"/>
                <a:ea typeface="Meiryo UI" panose="020B0604030504040204" pitchFamily="50" charset="-128"/>
              </a:rPr>
              <a:t>17:00</a:t>
            </a:r>
            <a:r>
              <a:rPr lang="ja-JP" altLang="en-US" sz="1400" b="1" dirty="0">
                <a:solidFill>
                  <a:srgbClr val="000000"/>
                </a:solidFill>
                <a:latin typeface="Meiryo UI" panose="020B0604030504040204" pitchFamily="50" charset="-128"/>
                <a:ea typeface="Meiryo UI" panose="020B0604030504040204" pitchFamily="50" charset="-128"/>
              </a:rPr>
              <a:t>－</a:t>
            </a:r>
            <a:r>
              <a:rPr lang="en-US" altLang="ja-JP" sz="1400" b="1" dirty="0">
                <a:solidFill>
                  <a:srgbClr val="000000"/>
                </a:solidFill>
                <a:latin typeface="Meiryo UI" panose="020B0604030504040204" pitchFamily="50" charset="-128"/>
                <a:ea typeface="Meiryo UI" panose="020B0604030504040204" pitchFamily="50" charset="-128"/>
              </a:rPr>
              <a:t>17:05</a:t>
            </a:r>
            <a:endParaRPr lang="ja-JP" altLang="en-US" sz="1400" b="1" dirty="0">
              <a:solidFill>
                <a:srgbClr val="000000"/>
              </a:solidFill>
              <a:latin typeface="Meiryo UI" panose="020B0604030504040204" pitchFamily="50" charset="-128"/>
              <a:ea typeface="Meiryo UI" panose="020B0604030504040204" pitchFamily="50" charset="-128"/>
            </a:endParaRPr>
          </a:p>
        </p:txBody>
      </p:sp>
      <p:sp>
        <p:nvSpPr>
          <p:cNvPr id="35" name="テキスト ボックス 41">
            <a:extLst>
              <a:ext uri="{FF2B5EF4-FFF2-40B4-BE49-F238E27FC236}">
                <a16:creationId xmlns:a16="http://schemas.microsoft.com/office/drawing/2014/main" id="{D3CA0260-BFFE-4264-B500-421B46DF05F0}"/>
              </a:ext>
            </a:extLst>
          </p:cNvPr>
          <p:cNvSpPr txBox="1">
            <a:spLocks noChangeArrowheads="1"/>
          </p:cNvSpPr>
          <p:nvPr/>
        </p:nvSpPr>
        <p:spPr bwMode="auto">
          <a:xfrm>
            <a:off x="3335310" y="1988372"/>
            <a:ext cx="37732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r">
              <a:spcBef>
                <a:spcPct val="0"/>
              </a:spcBef>
              <a:buNone/>
            </a:pPr>
            <a:r>
              <a:rPr lang="ja-JP" altLang="en-US" sz="1400" b="1" dirty="0">
                <a:solidFill>
                  <a:srgbClr val="000000"/>
                </a:solidFill>
                <a:latin typeface="Meiryo UI" panose="020B0604030504040204" pitchFamily="50" charset="-128"/>
                <a:ea typeface="Meiryo UI" panose="020B0604030504040204" pitchFamily="50" charset="-128"/>
              </a:rPr>
              <a:t>伏見医師会　会長　　</a:t>
            </a:r>
            <a:r>
              <a:rPr lang="ja-JP" altLang="en-US" sz="2000" b="1" dirty="0">
                <a:solidFill>
                  <a:srgbClr val="000000"/>
                </a:solidFill>
                <a:latin typeface="Meiryo UI" panose="020B0604030504040204" pitchFamily="50" charset="-128"/>
                <a:ea typeface="Meiryo UI" panose="020B0604030504040204" pitchFamily="50" charset="-128"/>
              </a:rPr>
              <a:t>西村　康孝</a:t>
            </a:r>
            <a:r>
              <a:rPr lang="ja-JP" altLang="en-US" sz="1800" b="1" dirty="0">
                <a:solidFill>
                  <a:srgbClr val="000000"/>
                </a:solidFill>
                <a:latin typeface="Meiryo UI" panose="020B0604030504040204" pitchFamily="50" charset="-128"/>
                <a:ea typeface="Meiryo UI" panose="020B0604030504040204" pitchFamily="50" charset="-128"/>
              </a:rPr>
              <a:t> </a:t>
            </a:r>
            <a:r>
              <a:rPr lang="ja-JP" altLang="en-US" sz="1400" b="1" dirty="0">
                <a:solidFill>
                  <a:srgbClr val="000000"/>
                </a:solidFill>
                <a:latin typeface="Meiryo UI" panose="020B0604030504040204" pitchFamily="50" charset="-128"/>
                <a:ea typeface="Meiryo UI" panose="020B0604030504040204" pitchFamily="50" charset="-128"/>
              </a:rPr>
              <a:t>先生</a:t>
            </a:r>
          </a:p>
        </p:txBody>
      </p:sp>
      <p:sp>
        <p:nvSpPr>
          <p:cNvPr id="36" name="テキスト ボックス 41">
            <a:extLst>
              <a:ext uri="{FF2B5EF4-FFF2-40B4-BE49-F238E27FC236}">
                <a16:creationId xmlns:a16="http://schemas.microsoft.com/office/drawing/2014/main" id="{B9517AFD-0FC5-4837-8BCE-7763CCD54920}"/>
              </a:ext>
            </a:extLst>
          </p:cNvPr>
          <p:cNvSpPr txBox="1">
            <a:spLocks noChangeArrowheads="1"/>
          </p:cNvSpPr>
          <p:nvPr/>
        </p:nvSpPr>
        <p:spPr bwMode="auto">
          <a:xfrm>
            <a:off x="406168" y="2498215"/>
            <a:ext cx="33139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一般講演</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17:05-17:35 </a:t>
            </a:r>
            <a:endParaRPr lang="ja-JP" altLang="en-US" sz="1400" b="1" dirty="0">
              <a:latin typeface="Meiryo UI" panose="020B0604030504040204" pitchFamily="50" charset="-128"/>
              <a:ea typeface="Meiryo UI" panose="020B0604030504040204" pitchFamily="50" charset="-128"/>
            </a:endParaRPr>
          </a:p>
        </p:txBody>
      </p:sp>
      <p:sp>
        <p:nvSpPr>
          <p:cNvPr id="50" name="テキスト ボックス 41">
            <a:extLst>
              <a:ext uri="{FF2B5EF4-FFF2-40B4-BE49-F238E27FC236}">
                <a16:creationId xmlns:a16="http://schemas.microsoft.com/office/drawing/2014/main" id="{8C57B594-779B-42F4-8436-03B707D6C592}"/>
              </a:ext>
            </a:extLst>
          </p:cNvPr>
          <p:cNvSpPr txBox="1">
            <a:spLocks noChangeArrowheads="1"/>
          </p:cNvSpPr>
          <p:nvPr/>
        </p:nvSpPr>
        <p:spPr bwMode="auto">
          <a:xfrm>
            <a:off x="2776218" y="2533036"/>
            <a:ext cx="401806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900" b="1" dirty="0">
                <a:solidFill>
                  <a:srgbClr val="0000FF"/>
                </a:solidFill>
                <a:latin typeface="Meiryo UI" panose="020B0604030504040204" pitchFamily="50" charset="-128"/>
                <a:ea typeface="Meiryo UI" panose="020B0604030504040204" pitchFamily="50" charset="-128"/>
              </a:rPr>
              <a:t>＊日医生涯教育講座　カリキュラムコード　</a:t>
            </a:r>
            <a:r>
              <a:rPr lang="en-US" altLang="ja-JP" sz="900" b="1" dirty="0">
                <a:solidFill>
                  <a:srgbClr val="0000FF"/>
                </a:solidFill>
                <a:latin typeface="Meiryo UI" panose="020B0604030504040204" pitchFamily="50" charset="-128"/>
                <a:ea typeface="Meiryo UI" panose="020B0604030504040204" pitchFamily="50" charset="-128"/>
              </a:rPr>
              <a:t>【64】</a:t>
            </a:r>
            <a:r>
              <a:rPr lang="ja-JP" altLang="en-US" sz="900" b="1" dirty="0">
                <a:solidFill>
                  <a:srgbClr val="0000FF"/>
                </a:solidFill>
                <a:latin typeface="Meiryo UI" panose="020B0604030504040204" pitchFamily="50" charset="-128"/>
                <a:ea typeface="Meiryo UI" panose="020B0604030504040204" pitchFamily="50" charset="-128"/>
              </a:rPr>
              <a:t>血尿（</a:t>
            </a:r>
            <a:r>
              <a:rPr lang="en-US" altLang="ja-JP" sz="900" b="1" dirty="0">
                <a:solidFill>
                  <a:srgbClr val="0000FF"/>
                </a:solidFill>
                <a:latin typeface="Meiryo UI" panose="020B0604030504040204" pitchFamily="50" charset="-128"/>
                <a:ea typeface="Meiryo UI" panose="020B0604030504040204" pitchFamily="50" charset="-128"/>
              </a:rPr>
              <a:t>0.5</a:t>
            </a:r>
            <a:r>
              <a:rPr lang="ja-JP" altLang="en-US" sz="900" b="1" dirty="0">
                <a:solidFill>
                  <a:srgbClr val="0000FF"/>
                </a:solidFill>
                <a:latin typeface="Meiryo UI" panose="020B0604030504040204" pitchFamily="50" charset="-128"/>
                <a:ea typeface="Meiryo UI" panose="020B0604030504040204" pitchFamily="50" charset="-128"/>
              </a:rPr>
              <a:t>単位）</a:t>
            </a:r>
          </a:p>
        </p:txBody>
      </p:sp>
      <p:sp>
        <p:nvSpPr>
          <p:cNvPr id="24" name="テキスト ボックス 41">
            <a:extLst>
              <a:ext uri="{FF2B5EF4-FFF2-40B4-BE49-F238E27FC236}">
                <a16:creationId xmlns:a16="http://schemas.microsoft.com/office/drawing/2014/main" id="{E080440A-C248-4A30-A31E-5936D677C8A6}"/>
              </a:ext>
            </a:extLst>
          </p:cNvPr>
          <p:cNvSpPr txBox="1">
            <a:spLocks noChangeArrowheads="1"/>
          </p:cNvSpPr>
          <p:nvPr/>
        </p:nvSpPr>
        <p:spPr bwMode="auto">
          <a:xfrm>
            <a:off x="349841" y="2808002"/>
            <a:ext cx="68036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400" b="1" dirty="0">
                <a:solidFill>
                  <a:srgbClr val="000000"/>
                </a:solidFill>
                <a:latin typeface="Meiryo UI" panose="020B0604030504040204" pitchFamily="50" charset="-128"/>
                <a:ea typeface="Meiryo UI" panose="020B0604030504040204" pitchFamily="50" charset="-128"/>
              </a:rPr>
              <a:t>座長　　　　　　　　　　　　　　　　　　　　　　　　　　　　おちあい医院　院長　</a:t>
            </a:r>
            <a:r>
              <a:rPr lang="ja-JP" altLang="en-US" sz="2000" b="1" dirty="0">
                <a:solidFill>
                  <a:srgbClr val="000000"/>
                </a:solidFill>
                <a:latin typeface="Meiryo UI" panose="020B0604030504040204" pitchFamily="50" charset="-128"/>
                <a:ea typeface="Meiryo UI" panose="020B0604030504040204" pitchFamily="50" charset="-128"/>
              </a:rPr>
              <a:t>落合　淳 </a:t>
            </a:r>
            <a:r>
              <a:rPr lang="ja-JP" altLang="en-US" sz="1400" b="1">
                <a:solidFill>
                  <a:srgbClr val="000000"/>
                </a:solidFill>
                <a:latin typeface="Meiryo UI" panose="020B0604030504040204" pitchFamily="50" charset="-128"/>
                <a:ea typeface="Meiryo UI" panose="020B0604030504040204" pitchFamily="50" charset="-128"/>
              </a:rPr>
              <a:t>先生　　　　　　　　　　　　　　　　　　</a:t>
            </a:r>
            <a:endParaRPr lang="ja-JP" altLang="en-US" sz="1400" b="1" dirty="0">
              <a:solidFill>
                <a:srgbClr val="000000"/>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B34613C5-6157-33F4-2C47-BD798BEC5DF7}"/>
              </a:ext>
            </a:extLst>
          </p:cNvPr>
          <p:cNvSpPr txBox="1"/>
          <p:nvPr/>
        </p:nvSpPr>
        <p:spPr>
          <a:xfrm>
            <a:off x="895546" y="3883488"/>
            <a:ext cx="6280879" cy="400110"/>
          </a:xfrm>
          <a:prstGeom prst="rect">
            <a:avLst/>
          </a:prstGeom>
          <a:noFill/>
        </p:spPr>
        <p:txBody>
          <a:bodyPr wrap="square" rtlCol="0">
            <a:spAutoFit/>
          </a:bodyPr>
          <a:lstStyle/>
          <a:p>
            <a:pPr algn="r"/>
            <a:r>
              <a:rPr lang="ja-JP" altLang="en-US" sz="1400" b="1" dirty="0"/>
              <a:t>京都医療センター　腎臓内科 </a:t>
            </a:r>
            <a:r>
              <a:rPr lang="ja-JP" altLang="en-US" sz="2000" b="1" dirty="0"/>
              <a:t>河合　悠里子</a:t>
            </a:r>
            <a:r>
              <a:rPr lang="ja-JP" altLang="en-US" sz="1400" b="1" dirty="0"/>
              <a:t>　先生</a:t>
            </a:r>
            <a:endParaRPr kumimoji="1" lang="ja-JP" altLang="en-US" sz="1400" b="1" dirty="0"/>
          </a:p>
        </p:txBody>
      </p:sp>
      <p:sp>
        <p:nvSpPr>
          <p:cNvPr id="7" name="テキスト ボックス 6">
            <a:extLst>
              <a:ext uri="{FF2B5EF4-FFF2-40B4-BE49-F238E27FC236}">
                <a16:creationId xmlns:a16="http://schemas.microsoft.com/office/drawing/2014/main" id="{3B3565BE-B74E-DA11-E0F2-64ED7C74EB12}"/>
              </a:ext>
            </a:extLst>
          </p:cNvPr>
          <p:cNvSpPr txBox="1"/>
          <p:nvPr/>
        </p:nvSpPr>
        <p:spPr>
          <a:xfrm>
            <a:off x="369445" y="6135633"/>
            <a:ext cx="6890142" cy="830997"/>
          </a:xfrm>
          <a:prstGeom prst="rect">
            <a:avLst/>
          </a:prstGeom>
          <a:noFill/>
        </p:spPr>
        <p:txBody>
          <a:bodyPr wrap="square">
            <a:spAutoFit/>
          </a:bodyPr>
          <a:lstStyle/>
          <a:p>
            <a:r>
              <a:rPr lang="zh-CN" altLang="en-US" sz="1400" b="1" dirty="0"/>
              <a:t>国際医療福祉大学医学部腎臓内科　教授、　国際医療福祉大学塩谷病院　病院長</a:t>
            </a:r>
            <a:endParaRPr lang="en-US" altLang="zh-CN" sz="1400" b="1" dirty="0"/>
          </a:p>
          <a:p>
            <a:pPr algn="r"/>
            <a:r>
              <a:rPr lang="ja-JP" altLang="en-US" sz="2000" b="1" dirty="0"/>
              <a:t>佐藤　敦久 </a:t>
            </a:r>
            <a:r>
              <a:rPr lang="ja-JP" altLang="en-US" sz="1400" b="1" dirty="0"/>
              <a:t>先生</a:t>
            </a:r>
          </a:p>
          <a:p>
            <a:endParaRPr lang="ja-JP" altLang="en-US" sz="1400" b="1" dirty="0"/>
          </a:p>
        </p:txBody>
      </p:sp>
      <p:sp>
        <p:nvSpPr>
          <p:cNvPr id="2" name="テキスト ボックス 1">
            <a:extLst>
              <a:ext uri="{FF2B5EF4-FFF2-40B4-BE49-F238E27FC236}">
                <a16:creationId xmlns:a16="http://schemas.microsoft.com/office/drawing/2014/main" id="{C56DF598-E264-A872-242C-74FF3179D0A1}"/>
              </a:ext>
            </a:extLst>
          </p:cNvPr>
          <p:cNvSpPr txBox="1"/>
          <p:nvPr/>
        </p:nvSpPr>
        <p:spPr>
          <a:xfrm>
            <a:off x="402136" y="5194563"/>
            <a:ext cx="6857451" cy="830997"/>
          </a:xfrm>
          <a:prstGeom prst="rect">
            <a:avLst/>
          </a:prstGeom>
          <a:noFill/>
        </p:spPr>
        <p:txBody>
          <a:bodyPr wrap="square" rtlCol="0">
            <a:spAutoFit/>
          </a:bodyPr>
          <a:lstStyle/>
          <a:p>
            <a:pPr algn="ctr"/>
            <a:r>
              <a:rPr kumimoji="1" lang="en-US" altLang="ja-JP" sz="2400" b="1" dirty="0">
                <a:solidFill>
                  <a:srgbClr val="FF0000"/>
                </a:solidFill>
                <a:latin typeface="+mj-lt"/>
              </a:rPr>
              <a:t>『</a:t>
            </a:r>
            <a:r>
              <a:rPr kumimoji="1" lang="ja-JP" altLang="en-US" sz="2400" b="1" dirty="0">
                <a:solidFill>
                  <a:srgbClr val="FF0000"/>
                </a:solidFill>
                <a:latin typeface="+mj-lt"/>
              </a:rPr>
              <a:t>非ステロイド型ミネラルコルチコイド受容体拮抗薬の　</a:t>
            </a:r>
            <a:endParaRPr kumimoji="1" lang="en-US" altLang="ja-JP" sz="2400" b="1" dirty="0">
              <a:solidFill>
                <a:srgbClr val="FF0000"/>
              </a:solidFill>
              <a:latin typeface="+mj-lt"/>
            </a:endParaRPr>
          </a:p>
          <a:p>
            <a:pPr algn="ctr"/>
            <a:r>
              <a:rPr kumimoji="1" lang="ja-JP" altLang="en-US" sz="2400" b="1" dirty="0">
                <a:solidFill>
                  <a:srgbClr val="FF0000"/>
                </a:solidFill>
                <a:latin typeface="+mj-lt"/>
              </a:rPr>
              <a:t>特徴を活かした高血圧治療</a:t>
            </a:r>
            <a:r>
              <a:rPr kumimoji="1" lang="en-US" altLang="ja-JP" sz="2400" b="1" dirty="0">
                <a:solidFill>
                  <a:srgbClr val="FF0000"/>
                </a:solidFill>
                <a:latin typeface="+mj-lt"/>
              </a:rPr>
              <a:t>』</a:t>
            </a:r>
            <a:endParaRPr kumimoji="1" lang="ja-JP" altLang="en-US" sz="2400" b="1" dirty="0">
              <a:solidFill>
                <a:srgbClr val="FF0000"/>
              </a:solidFill>
              <a:latin typeface="+mj-lt"/>
            </a:endParaRPr>
          </a:p>
        </p:txBody>
      </p:sp>
      <p:sp>
        <p:nvSpPr>
          <p:cNvPr id="3" name="テキスト ボックス 41">
            <a:extLst>
              <a:ext uri="{FF2B5EF4-FFF2-40B4-BE49-F238E27FC236}">
                <a16:creationId xmlns:a16="http://schemas.microsoft.com/office/drawing/2014/main" id="{EB6D56AA-6416-EF02-9A9E-861019697A93}"/>
              </a:ext>
            </a:extLst>
          </p:cNvPr>
          <p:cNvSpPr txBox="1">
            <a:spLocks noChangeArrowheads="1"/>
          </p:cNvSpPr>
          <p:nvPr/>
        </p:nvSpPr>
        <p:spPr bwMode="auto">
          <a:xfrm>
            <a:off x="348171" y="4700717"/>
            <a:ext cx="702822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400" b="1" dirty="0">
                <a:solidFill>
                  <a:srgbClr val="000000"/>
                </a:solidFill>
                <a:latin typeface="Meiryo UI" panose="020B0604030504040204" pitchFamily="50" charset="-128"/>
                <a:ea typeface="Meiryo UI" panose="020B0604030504040204" pitchFamily="50" charset="-128"/>
              </a:rPr>
              <a:t>座長　　国立病院機構京都医療センター　診療科長　外来管理部長　</a:t>
            </a:r>
            <a:r>
              <a:rPr lang="ja-JP" altLang="en-US" sz="2000" b="1" dirty="0">
                <a:solidFill>
                  <a:srgbClr val="000000"/>
                </a:solidFill>
                <a:latin typeface="Meiryo UI" panose="020B0604030504040204" pitchFamily="50" charset="-128"/>
                <a:ea typeface="Meiryo UI" panose="020B0604030504040204" pitchFamily="50" charset="-128"/>
              </a:rPr>
              <a:t>瀬田　公一 </a:t>
            </a:r>
            <a:r>
              <a:rPr lang="ja-JP" altLang="en-US" sz="1400" b="1" dirty="0">
                <a:solidFill>
                  <a:srgbClr val="000000"/>
                </a:solidFill>
                <a:latin typeface="Meiryo UI" panose="020B0604030504040204" pitchFamily="50" charset="-128"/>
                <a:ea typeface="Meiryo UI" panose="020B0604030504040204" pitchFamily="50" charset="-128"/>
              </a:rPr>
              <a:t>先生</a:t>
            </a:r>
          </a:p>
        </p:txBody>
      </p:sp>
      <p:sp>
        <p:nvSpPr>
          <p:cNvPr id="6" name="テキスト ボックス 41">
            <a:extLst>
              <a:ext uri="{FF2B5EF4-FFF2-40B4-BE49-F238E27FC236}">
                <a16:creationId xmlns:a16="http://schemas.microsoft.com/office/drawing/2014/main" id="{72249BBC-C0F0-8629-DFE4-EC51A18A754A}"/>
              </a:ext>
            </a:extLst>
          </p:cNvPr>
          <p:cNvSpPr txBox="1">
            <a:spLocks noChangeArrowheads="1"/>
          </p:cNvSpPr>
          <p:nvPr/>
        </p:nvSpPr>
        <p:spPr bwMode="auto">
          <a:xfrm>
            <a:off x="408668" y="4404464"/>
            <a:ext cx="33139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特別講演</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17:35-18:35 </a:t>
            </a:r>
            <a:endParaRPr lang="ja-JP" altLang="en-US" sz="1400" b="1" dirty="0">
              <a:latin typeface="Meiryo UI" panose="020B0604030504040204" pitchFamily="50" charset="-128"/>
              <a:ea typeface="Meiryo UI" panose="020B0604030504040204" pitchFamily="50" charset="-128"/>
            </a:endParaRPr>
          </a:p>
        </p:txBody>
      </p:sp>
      <p:sp>
        <p:nvSpPr>
          <p:cNvPr id="8" name="テキスト ボックス 41">
            <a:extLst>
              <a:ext uri="{FF2B5EF4-FFF2-40B4-BE49-F238E27FC236}">
                <a16:creationId xmlns:a16="http://schemas.microsoft.com/office/drawing/2014/main" id="{8307945C-6B89-5A4E-A705-824DDD12107F}"/>
              </a:ext>
            </a:extLst>
          </p:cNvPr>
          <p:cNvSpPr txBox="1">
            <a:spLocks noChangeArrowheads="1"/>
          </p:cNvSpPr>
          <p:nvPr/>
        </p:nvSpPr>
        <p:spPr bwMode="auto">
          <a:xfrm>
            <a:off x="2778718" y="4439285"/>
            <a:ext cx="401806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9536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995363">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995363">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995363">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995363"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900" b="1" dirty="0">
                <a:solidFill>
                  <a:srgbClr val="0000FF"/>
                </a:solidFill>
                <a:latin typeface="Meiryo UI" panose="020B0604030504040204" pitchFamily="50" charset="-128"/>
                <a:ea typeface="Meiryo UI" panose="020B0604030504040204" pitchFamily="50" charset="-128"/>
              </a:rPr>
              <a:t>＊日医生涯教育講座　カリキュラムコード　</a:t>
            </a:r>
            <a:r>
              <a:rPr lang="en-US" altLang="ja-JP" sz="900" b="1" dirty="0">
                <a:solidFill>
                  <a:srgbClr val="0000FF"/>
                </a:solidFill>
                <a:latin typeface="Meiryo UI" panose="020B0604030504040204" pitchFamily="50" charset="-128"/>
                <a:ea typeface="Meiryo UI" panose="020B0604030504040204" pitchFamily="50" charset="-128"/>
              </a:rPr>
              <a:t>【74】</a:t>
            </a:r>
            <a:r>
              <a:rPr lang="ja-JP" altLang="en-US" sz="900" b="1" dirty="0">
                <a:solidFill>
                  <a:srgbClr val="0000FF"/>
                </a:solidFill>
                <a:latin typeface="Meiryo UI" panose="020B0604030504040204" pitchFamily="50" charset="-128"/>
                <a:ea typeface="Meiryo UI" panose="020B0604030504040204" pitchFamily="50" charset="-128"/>
              </a:rPr>
              <a:t>高血圧症（</a:t>
            </a:r>
            <a:r>
              <a:rPr lang="en-US" altLang="ja-JP" sz="900" b="1" dirty="0">
                <a:solidFill>
                  <a:srgbClr val="0000FF"/>
                </a:solidFill>
                <a:latin typeface="Meiryo UI" panose="020B0604030504040204" pitchFamily="50" charset="-128"/>
                <a:ea typeface="Meiryo UI" panose="020B0604030504040204" pitchFamily="50" charset="-128"/>
              </a:rPr>
              <a:t>1</a:t>
            </a:r>
            <a:r>
              <a:rPr lang="ja-JP" altLang="en-US" sz="900" b="1" dirty="0">
                <a:solidFill>
                  <a:srgbClr val="0000FF"/>
                </a:solidFill>
                <a:latin typeface="Meiryo UI" panose="020B0604030504040204" pitchFamily="50" charset="-128"/>
                <a:ea typeface="Meiryo UI" panose="020B0604030504040204" pitchFamily="50" charset="-128"/>
              </a:rPr>
              <a:t>単位）</a:t>
            </a:r>
          </a:p>
        </p:txBody>
      </p:sp>
      <p:sp>
        <p:nvSpPr>
          <p:cNvPr id="9" name="テキスト ボックス 8">
            <a:extLst>
              <a:ext uri="{FF2B5EF4-FFF2-40B4-BE49-F238E27FC236}">
                <a16:creationId xmlns:a16="http://schemas.microsoft.com/office/drawing/2014/main" id="{0DA013CF-DBB3-7548-9292-DED6C3A6285D}"/>
              </a:ext>
            </a:extLst>
          </p:cNvPr>
          <p:cNvSpPr txBox="1"/>
          <p:nvPr/>
        </p:nvSpPr>
        <p:spPr>
          <a:xfrm>
            <a:off x="385790" y="3337009"/>
            <a:ext cx="6857451" cy="461665"/>
          </a:xfrm>
          <a:prstGeom prst="rect">
            <a:avLst/>
          </a:prstGeom>
          <a:noFill/>
        </p:spPr>
        <p:txBody>
          <a:bodyPr wrap="square" rtlCol="0">
            <a:spAutoFit/>
          </a:bodyPr>
          <a:lstStyle/>
          <a:p>
            <a:pPr algn="ctr"/>
            <a:r>
              <a:rPr kumimoji="1" lang="en-US" altLang="ja-JP" sz="2400" b="1" dirty="0">
                <a:solidFill>
                  <a:srgbClr val="FF0000"/>
                </a:solidFill>
                <a:latin typeface="+mj-lt"/>
              </a:rPr>
              <a:t>『</a:t>
            </a:r>
            <a:r>
              <a:rPr kumimoji="1" lang="ja-JP" altLang="en-US" sz="2400" b="1" dirty="0">
                <a:solidFill>
                  <a:srgbClr val="FF0000"/>
                </a:solidFill>
                <a:latin typeface="+mj-lt"/>
              </a:rPr>
              <a:t>汎血球減少を伴ったループス腎炎の</a:t>
            </a:r>
            <a:r>
              <a:rPr kumimoji="1" lang="en-US" altLang="ja-JP" sz="2400" b="1" dirty="0">
                <a:solidFill>
                  <a:srgbClr val="FF0000"/>
                </a:solidFill>
                <a:latin typeface="+mj-lt"/>
              </a:rPr>
              <a:t>1</a:t>
            </a:r>
            <a:r>
              <a:rPr kumimoji="1" lang="ja-JP" altLang="en-US" sz="2400" b="1" dirty="0">
                <a:solidFill>
                  <a:srgbClr val="FF0000"/>
                </a:solidFill>
                <a:latin typeface="+mj-lt"/>
              </a:rPr>
              <a:t>例</a:t>
            </a:r>
            <a:r>
              <a:rPr kumimoji="1" lang="en-US" altLang="ja-JP" sz="2400" b="1" dirty="0">
                <a:solidFill>
                  <a:srgbClr val="FF0000"/>
                </a:solidFill>
                <a:latin typeface="+mj-lt"/>
              </a:rPr>
              <a:t>』</a:t>
            </a:r>
            <a:endParaRPr kumimoji="1" lang="ja-JP" altLang="en-US" sz="2400" b="1" dirty="0">
              <a:solidFill>
                <a:srgbClr val="FF0000"/>
              </a:solidFill>
              <a:latin typeface="+mj-lt"/>
            </a:endParaRPr>
          </a:p>
        </p:txBody>
      </p:sp>
      <p:pic>
        <p:nvPicPr>
          <p:cNvPr id="11" name="図 10" descr="QR コード&#10;&#10;自動的に生成された説明">
            <a:extLst>
              <a:ext uri="{FF2B5EF4-FFF2-40B4-BE49-F238E27FC236}">
                <a16:creationId xmlns:a16="http://schemas.microsoft.com/office/drawing/2014/main" id="{05F995BC-8243-B105-3097-D233CEC5AF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34206" y="7187681"/>
            <a:ext cx="1160080" cy="1160080"/>
          </a:xfrm>
          <a:prstGeom prst="rect">
            <a:avLst/>
          </a:prstGeom>
        </p:spPr>
      </p:pic>
    </p:spTree>
    <p:extLst>
      <p:ext uri="{BB962C8B-B14F-4D97-AF65-F5344CB8AC3E}">
        <p14:creationId xmlns:p14="http://schemas.microsoft.com/office/powerpoint/2010/main" val="2757584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only">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正式文書" ma:contentTypeID="0x010100AF3A028971BD4949AAFC9CEAFD166C1E00865914DEFC37C448A38FC32E4F1481D7" ma:contentTypeVersion="8" ma:contentTypeDescription="" ma:contentTypeScope="" ma:versionID="fb50d6bdf466f82309427f8f9a1f2bed">
  <xsd:schema xmlns:xsd="http://www.w3.org/2001/XMLSchema" xmlns:xs="http://www.w3.org/2001/XMLSchema" xmlns:p="http://schemas.microsoft.com/office/2006/metadata/properties" xmlns:ns1="http://schemas.microsoft.com/sharepoint/v3" xmlns:ns2="e67570e5-3119-44b2-a7af-140a4b209514" targetNamespace="http://schemas.microsoft.com/office/2006/metadata/properties" ma:root="true" ma:fieldsID="8b8c4fe3553218fe7971827fa4a72b0e" ns1:_="" ns2:_="">
    <xsd:import namespace="http://schemas.microsoft.com/sharepoint/v3"/>
    <xsd:import namespace="e67570e5-3119-44b2-a7af-140a4b209514"/>
    <xsd:element name="properties">
      <xsd:complexType>
        <xsd:sequence>
          <xsd:element name="documentManagement">
            <xsd:complexType>
              <xsd:all>
                <xsd:element ref="ns2:kimitsukubun"/>
                <xsd:element ref="ns2:kisanbi" minOccurs="0"/>
                <xsd:element ref="ns2:sakujoyoteibi" minOccurs="0"/>
                <xsd:element ref="ns2:bikou" minOccurs="0"/>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3" nillable="true" ma:displayName="ポリシー適用除外" ma:hidden="true" ma:internalName="_dlc_Exempt" ma:readOnly="true">
      <xsd:simpleType>
        <xsd:restriction base="dms:Unknown"/>
      </xsd:simpleType>
    </xsd:element>
    <xsd:element name="_dlc_ExpireDateSaved" ma:index="14" nillable="true" ma:displayName="元の有効期限" ma:hidden="true" ma:internalName="_dlc_ExpireDateSaved" ma:readOnly="true">
      <xsd:simpleType>
        <xsd:restriction base="dms:DateTime"/>
      </xsd:simpleType>
    </xsd:element>
    <xsd:element name="_dlc_ExpireDate" ma:index="15" nillable="true" ma:displayName="期日"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67570e5-3119-44b2-a7af-140a4b209514" elementFormDefault="qualified">
    <xsd:import namespace="http://schemas.microsoft.com/office/2006/documentManagement/types"/>
    <xsd:import namespace="http://schemas.microsoft.com/office/infopath/2007/PartnerControls"/>
    <xsd:element name="kimitsukubun" ma:index="8" ma:displayName="機密区分" ma:default="社外秘" ma:description="文書の機密区分を選択します。 &#10;既定値は「社外秘」です。" ma:format="RadioButtons" ma:internalName="kimitsukubun">
      <xsd:simpleType>
        <xsd:restriction base="dms:Choice">
          <xsd:enumeration value="極秘"/>
          <xsd:enumeration value="秘"/>
          <xsd:enumeration value="社外秘"/>
        </xsd:restriction>
      </xsd:simpleType>
    </xsd:element>
    <xsd:element name="kisanbi" ma:index="9" nillable="true" ma:displayName="起算日" ma:description="起算日を入力します。&#10;既定値は「翌年１月１日」です。" ma:format="DateOnly" ma:internalName="kisanbi">
      <xsd:simpleType>
        <xsd:restriction base="dms:DateTime"/>
      </xsd:simpleType>
    </xsd:element>
    <xsd:element name="sakujoyoteibi" ma:index="10" nillable="true" ma:displayName="削除予定日" ma:description="文書の削除予定日を入力します。 &#10;既定値は起算日（翌年1月1日）から10年後の日付が表示されています。 &#10;&#10;※文書の保管年限は 1年・3年・5年・10年・永久 のいずれかとなります。" ma:format="DateOnly" ma:internalName="sakujoyoteibi">
      <xsd:simpleType>
        <xsd:restriction base="dms:DateTime"/>
      </xsd:simpleType>
    </xsd:element>
    <xsd:element name="bikou" ma:index="11" nillable="true" ma:displayName="備考" ma:description="ユーザー定義フィールドです。（全角100文字程度）" ma:internalName="bikou">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ikou xmlns="e67570e5-3119-44b2-a7af-140a4b209514" xsi:nil="true"/>
    <kisanbi xmlns="e67570e5-3119-44b2-a7af-140a4b209514">2020-12-31T15:00:00+00:00</kisanbi>
    <kimitsukubun xmlns="e67570e5-3119-44b2-a7af-140a4b209514">社外秘</kimitsukubun>
    <sakujoyoteibi xmlns="e67570e5-3119-44b2-a7af-140a4b209514">2030-12-31T15:00:00+00:00</sakujoyoteibi>
    <_dlc_ExpireDateSaved xmlns="http://schemas.microsoft.com/sharepoint/v3" xsi:nil="true"/>
    <_dlc_ExpireDate xmlns="http://schemas.microsoft.com/sharepoint/v3">2030-12-31T15:00:00+00:00</_dlc_ExpireDat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5.xml><?xml version="1.0" encoding="utf-8"?>
<?mso-contentType ?>
<p:Policy xmlns:p="office.server.policy" id="" local="true">
  <p:Name>正式文書</p:Name>
  <p:Description/>
  <p:Statement/>
  <p:PolicyItems>
    <p:PolicyItem featureId="Microsoft.Office.RecordsManagement.PolicyFeatures.Expiration" staticId="0x010100AF3A028971BD4949AAFC9CEAFD166C1E|-1765494097" UniqueId="f60db670-369e-414a-aa30-dea60adcad60">
      <p:Name>保持</p:Name>
      <p:Description>処理対象コンテンツのスケジュールを自動的に設定し、期限に達したコンテンツに対して保持処理を実行します。</p:Description>
      <p:CustomData>
        <Schedules nextStageId="2">
          <Schedule type="Default">
            <stages>
              <data stageId="1">
                <formula id="Microsoft.Office.RecordsManagement.PolicyFeatures.Expiration.Formula.BuiltIn">
                  <number>0</number>
                  <property>sakujoyoteibi</property>
                  <propertyId>abf5c75d-a353-4c97-b2a8-43512993720b</propertyId>
                  <period>days</period>
                </formula>
                <action type="action" id="Microsoft.Office.RecordsManagement.PolicyFeatures.Expiration.Action.MoveToRecycleBin"/>
              </data>
            </stages>
          </Schedule>
        </Schedules>
      </p:CustomData>
    </p:PolicyItem>
  </p:PolicyItems>
</p:Policy>
</file>

<file path=customXml/itemProps1.xml><?xml version="1.0" encoding="utf-8"?>
<ds:datastoreItem xmlns:ds="http://schemas.openxmlformats.org/officeDocument/2006/customXml" ds:itemID="{D5384BCC-6BBC-4A34-A071-B295B0679E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67570e5-3119-44b2-a7af-140a4b2095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6B38F9-1B0D-45C0-B501-A06B245423E1}">
  <ds:schemaRefs>
    <ds:schemaRef ds:uri="http://purl.org/dc/dcmitype/"/>
    <ds:schemaRef ds:uri="e67570e5-3119-44b2-a7af-140a4b209514"/>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0F2185BC-F401-45FF-BDD5-F9A2F7695806}">
  <ds:schemaRefs>
    <ds:schemaRef ds:uri="http://schemas.microsoft.com/sharepoint/v3/contenttype/forms"/>
  </ds:schemaRefs>
</ds:datastoreItem>
</file>

<file path=customXml/itemProps4.xml><?xml version="1.0" encoding="utf-8"?>
<ds:datastoreItem xmlns:ds="http://schemas.openxmlformats.org/officeDocument/2006/customXml" ds:itemID="{7838C463-802B-4E37-817F-06034666553D}">
  <ds:schemaRefs>
    <ds:schemaRef ds:uri="http://schemas.microsoft.com/sharepoint/events"/>
  </ds:schemaRefs>
</ds:datastoreItem>
</file>

<file path=customXml/itemProps5.xml><?xml version="1.0" encoding="utf-8"?>
<ds:datastoreItem xmlns:ds="http://schemas.openxmlformats.org/officeDocument/2006/customXml" ds:itemID="{F919B4F6-FE4F-4C08-B4FB-BB2E1C2D713A}">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Office Theme</Template>
  <TotalTime>2828</TotalTime>
  <Words>383</Words>
  <Application>Microsoft Office PowerPoint</Application>
  <PresentationFormat>ユーザー設定</PresentationFormat>
  <Paragraphs>36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DRQ_案内状テンプレート_B(気球あり)</dc:title>
  <dc:creator>山本誠人</dc:creator>
  <cp:lastModifiedBy>KI</cp:lastModifiedBy>
  <cp:revision>210</cp:revision>
  <cp:lastPrinted>2025-02-03T09:57:07Z</cp:lastPrinted>
  <dcterms:created xsi:type="dcterms:W3CDTF">2017-01-16T10:37:02Z</dcterms:created>
  <dcterms:modified xsi:type="dcterms:W3CDTF">2025-02-22T01:01:07Z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0x010100AF3A028971BD4949AAFC9CEAFD166C1E00865914DEFC37C448A38FC32E4F1481D7</vt:lpwstr>
  </property>
  <property fmtid="{D5CDD505-2E9C-101B-9397-08002B2CF9AE}" pid="3" name="ItemRetentionFormula">
    <vt:lpwstr>&lt;formula id="Microsoft.Office.RecordsManagement.PolicyFeatures.Expiration.Formula.BuiltIn"&gt;&lt;number&gt;0&lt;/number&gt;&lt;property&gt;sakujoyoteibi&lt;/property&gt;&lt;propertyId&gt;abf5c75d-a353-4c97-b2a8-43512993720b&lt;/propertyId&gt;&lt;period&gt;days&lt;/period&gt;&lt;/formula&gt;</vt:lpwstr>
  </property>
  <property fmtid="{D5CDD505-2E9C-101B-9397-08002B2CF9AE}" pid="4" name="NXPowerLiteLastOptimized">
    <vt:lpwstr>59084</vt:lpwstr>
  </property>
  <property fmtid="{D5CDD505-2E9C-101B-9397-08002B2CF9AE}" pid="5" name="NXPowerLiteSettings">
    <vt:lpwstr>C700052003A000</vt:lpwstr>
  </property>
  <property fmtid="{D5CDD505-2E9C-101B-9397-08002B2CF9AE}" pid="6" name="NXPowerLiteVersion">
    <vt:lpwstr>D8.0.5</vt:lpwstr>
  </property>
  <property fmtid="{D5CDD505-2E9C-101B-9397-08002B2CF9AE}" pid="7" name="_dlc_policyId">
    <vt:lpwstr>0x010100AF3A028971BD4949AAFC9CEAFD166C1E|-1765494097</vt:lpwstr>
  </property>
</Properties>
</file>